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78" r:id="rId3"/>
    <p:sldId id="279" r:id="rId4"/>
    <p:sldId id="281" r:id="rId5"/>
    <p:sldId id="282" r:id="rId6"/>
    <p:sldId id="270" r:id="rId7"/>
    <p:sldId id="280" r:id="rId8"/>
    <p:sldId id="276" r:id="rId9"/>
    <p:sldId id="283" r:id="rId10"/>
    <p:sldId id="288" r:id="rId11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A52BA8"/>
    <a:srgbClr val="A92D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7394" autoAdjust="0"/>
    <p:restoredTop sz="95033" autoAdjust="0"/>
  </p:normalViewPr>
  <p:slideViewPr>
    <p:cSldViewPr snapToGrid="0">
      <p:cViewPr varScale="1">
        <p:scale>
          <a:sx n="83" d="100"/>
          <a:sy n="83" d="100"/>
        </p:scale>
        <p:origin x="57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32" d="100"/>
          <a:sy n="132" d="100"/>
        </p:scale>
        <p:origin x="1738" y="-355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hili\Documents\2%20RIFG\5%20Themes\Survey%20-%20Interim%20Measures\Regional%20Comparison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hili\Documents\2%20RIFG\5%20Themes\Survey%20-%20Interim%20Measures\Regional%20Comparison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hili\Documents\2%20RIFG\5%20Themes\Survey%20-%20Interim%20Measures\Regional%20Comparison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hili\Documents\2%20RIFG\5%20Themes\Survey%20-%20Interim%20Measures\Regional%20Comparison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hili\Documents\2%20RIFG\5%20Themes\Survey%20-%20Interim%20Measures\Raw%20Data%20Summary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hili\Documents\2%20RIFG\5%20Themes\Survey%20-%20Interim%20Measures\Regional%20Comparison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hili\Documents\2%20RIFG\5%20Themes\Survey%20-%20Interim%20Measures\Raw%20Data%20Summary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hili\Documents\2%20RIFG\5%20Themes\Survey%20-%20Interim%20Measures\Regional%20Comparison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Fully &amp; Somewhat Agreed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Sheet1!$A$3:$A$6</c:f>
              <c:strCache>
                <c:ptCount val="4"/>
                <c:pt idx="0">
                  <c:v>East</c:v>
                </c:pt>
                <c:pt idx="1">
                  <c:v>Orkney</c:v>
                </c:pt>
                <c:pt idx="2">
                  <c:v>West</c:v>
                </c:pt>
                <c:pt idx="3">
                  <c:v>Western Isles</c:v>
                </c:pt>
              </c:strCache>
            </c:strRef>
          </c:cat>
          <c:val>
            <c:numRef>
              <c:f>Sheet1!$B$3:$B$6</c:f>
              <c:numCache>
                <c:formatCode>0.00%</c:formatCode>
                <c:ptCount val="4"/>
                <c:pt idx="0">
                  <c:v>0.61909999999999998</c:v>
                </c:pt>
                <c:pt idx="1">
                  <c:v>0.84209999999999996</c:v>
                </c:pt>
                <c:pt idx="2">
                  <c:v>0.58140000000000003</c:v>
                </c:pt>
                <c:pt idx="3">
                  <c:v>0.56969999999999998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C4-48BD-B657-3401FE463F14}"/>
            </c:ext>
          </c:extLst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Fully &amp; Somewhat Disagreed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Sheet1!$A$3:$A$6</c:f>
              <c:strCache>
                <c:ptCount val="4"/>
                <c:pt idx="0">
                  <c:v>East</c:v>
                </c:pt>
                <c:pt idx="1">
                  <c:v>Orkney</c:v>
                </c:pt>
                <c:pt idx="2">
                  <c:v>West</c:v>
                </c:pt>
                <c:pt idx="3">
                  <c:v>Western Isles</c:v>
                </c:pt>
              </c:strCache>
            </c:strRef>
          </c:cat>
          <c:val>
            <c:numRef>
              <c:f>Sheet1!$C$3:$C$6</c:f>
              <c:numCache>
                <c:formatCode>0.00%</c:formatCode>
                <c:ptCount val="4"/>
                <c:pt idx="0">
                  <c:v>0.33339999999999997</c:v>
                </c:pt>
                <c:pt idx="1">
                  <c:v>0.15790000000000001</c:v>
                </c:pt>
                <c:pt idx="2">
                  <c:v>0.39529999999999998</c:v>
                </c:pt>
                <c:pt idx="3">
                  <c:v>0.41210000000000002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2C4-48BD-B657-3401FE463F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0530879"/>
        <c:axId val="150531839"/>
        <c:axId val="0"/>
      </c:bar3DChart>
      <c:catAx>
        <c:axId val="1505308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531839"/>
        <c:crosses val="autoZero"/>
        <c:auto val="1"/>
        <c:lblAlgn val="ctr"/>
        <c:lblOffset val="100"/>
        <c:noMultiLvlLbl val="0"/>
      </c:catAx>
      <c:valAx>
        <c:axId val="1505318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5308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Sheet1!$A$19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Sheet1!$B$18:$E$18</c:f>
              <c:strCache>
                <c:ptCount val="4"/>
                <c:pt idx="0">
                  <c:v>No decrease</c:v>
                </c:pt>
                <c:pt idx="1">
                  <c:v>Slight decrease</c:v>
                </c:pt>
                <c:pt idx="2">
                  <c:v>Moderate decrease</c:v>
                </c:pt>
                <c:pt idx="3">
                  <c:v>Significant Decrease</c:v>
                </c:pt>
              </c:strCache>
            </c:strRef>
          </c:cat>
          <c:val>
            <c:numRef>
              <c:f>Sheet1!$B$19:$E$19</c:f>
              <c:numCache>
                <c:formatCode>0.00%</c:formatCode>
                <c:ptCount val="4"/>
                <c:pt idx="0">
                  <c:v>0.1875</c:v>
                </c:pt>
                <c:pt idx="1">
                  <c:v>0.125</c:v>
                </c:pt>
                <c:pt idx="2">
                  <c:v>0.3125</c:v>
                </c:pt>
                <c:pt idx="3">
                  <c:v>0.375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45-4A83-98A6-C6A59BC47D41}"/>
            </c:ext>
          </c:extLst>
        </c:ser>
        <c:ser>
          <c:idx val="1"/>
          <c:order val="1"/>
          <c:tx>
            <c:strRef>
              <c:f>Sheet1!$A$20</c:f>
              <c:strCache>
                <c:ptCount val="1"/>
                <c:pt idx="0">
                  <c:v>Orkney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Sheet1!$B$18:$E$18</c:f>
              <c:strCache>
                <c:ptCount val="4"/>
                <c:pt idx="0">
                  <c:v>No decrease</c:v>
                </c:pt>
                <c:pt idx="1">
                  <c:v>Slight decrease</c:v>
                </c:pt>
                <c:pt idx="2">
                  <c:v>Moderate decrease</c:v>
                </c:pt>
                <c:pt idx="3">
                  <c:v>Significant Decrease</c:v>
                </c:pt>
              </c:strCache>
            </c:strRef>
          </c:cat>
          <c:val>
            <c:numRef>
              <c:f>Sheet1!$B$20:$E$20</c:f>
              <c:numCache>
                <c:formatCode>0.00%</c:formatCode>
                <c:ptCount val="4"/>
                <c:pt idx="0">
                  <c:v>0.6</c:v>
                </c:pt>
                <c:pt idx="1">
                  <c:v>0.4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45-4A83-98A6-C6A59BC47D41}"/>
            </c:ext>
          </c:extLst>
        </c:ser>
        <c:ser>
          <c:idx val="2"/>
          <c:order val="2"/>
          <c:tx>
            <c:strRef>
              <c:f>Sheet1!$A$21</c:f>
              <c:strCache>
                <c:ptCount val="1"/>
                <c:pt idx="0">
                  <c:v>West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Sheet1!$B$18:$E$18</c:f>
              <c:strCache>
                <c:ptCount val="4"/>
                <c:pt idx="0">
                  <c:v>No decrease</c:v>
                </c:pt>
                <c:pt idx="1">
                  <c:v>Slight decrease</c:v>
                </c:pt>
                <c:pt idx="2">
                  <c:v>Moderate decrease</c:v>
                </c:pt>
                <c:pt idx="3">
                  <c:v>Significant Decrease</c:v>
                </c:pt>
              </c:strCache>
            </c:strRef>
          </c:cat>
          <c:val>
            <c:numRef>
              <c:f>Sheet1!$B$21:$E$21</c:f>
              <c:numCache>
                <c:formatCode>0.00%</c:formatCode>
                <c:ptCount val="4"/>
                <c:pt idx="0">
                  <c:v>0.125</c:v>
                </c:pt>
                <c:pt idx="1">
                  <c:v>0</c:v>
                </c:pt>
                <c:pt idx="2">
                  <c:v>0</c:v>
                </c:pt>
                <c:pt idx="3">
                  <c:v>0.875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845-4A83-98A6-C6A59BC47D41}"/>
            </c:ext>
          </c:extLst>
        </c:ser>
        <c:ser>
          <c:idx val="3"/>
          <c:order val="3"/>
          <c:tx>
            <c:strRef>
              <c:f>Sheet1!$A$22</c:f>
              <c:strCache>
                <c:ptCount val="1"/>
                <c:pt idx="0">
                  <c:v>Western Isles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Sheet1!$B$18:$E$18</c:f>
              <c:strCache>
                <c:ptCount val="4"/>
                <c:pt idx="0">
                  <c:v>No decrease</c:v>
                </c:pt>
                <c:pt idx="1">
                  <c:v>Slight decrease</c:v>
                </c:pt>
                <c:pt idx="2">
                  <c:v>Moderate decrease</c:v>
                </c:pt>
                <c:pt idx="3">
                  <c:v>Significant Decrease</c:v>
                </c:pt>
              </c:strCache>
            </c:strRef>
          </c:cat>
          <c:val>
            <c:numRef>
              <c:f>Sheet1!$B$22:$E$22</c:f>
              <c:numCache>
                <c:formatCode>0.00%</c:formatCode>
                <c:ptCount val="4"/>
                <c:pt idx="0">
                  <c:v>0.2</c:v>
                </c:pt>
                <c:pt idx="1">
                  <c:v>0</c:v>
                </c:pt>
                <c:pt idx="2">
                  <c:v>0.2</c:v>
                </c:pt>
                <c:pt idx="3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845-4A83-98A6-C6A59BC47D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03100207"/>
        <c:axId val="403103087"/>
        <c:axId val="0"/>
      </c:bar3DChart>
      <c:catAx>
        <c:axId val="403100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3103087"/>
        <c:crosses val="autoZero"/>
        <c:auto val="1"/>
        <c:lblAlgn val="ctr"/>
        <c:lblOffset val="100"/>
        <c:noMultiLvlLbl val="0"/>
      </c:catAx>
      <c:valAx>
        <c:axId val="4031030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31002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885046977823425"/>
          <c:y val="0.93323570818906731"/>
          <c:w val="0.79181596865609194"/>
          <c:h val="6.67642918109326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Sheet1!$A$30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Sheet1!$B$29:$E$29</c:f>
              <c:strCache>
                <c:ptCount val="4"/>
                <c:pt idx="0">
                  <c:v>No decrease</c:v>
                </c:pt>
                <c:pt idx="1">
                  <c:v>Slight decrease</c:v>
                </c:pt>
                <c:pt idx="2">
                  <c:v>Moderate decrease</c:v>
                </c:pt>
                <c:pt idx="3">
                  <c:v>Significant Decrease</c:v>
                </c:pt>
              </c:strCache>
            </c:strRef>
          </c:cat>
          <c:val>
            <c:numRef>
              <c:f>Sheet1!$B$30:$E$30</c:f>
              <c:numCache>
                <c:formatCode>0.00%</c:formatCode>
                <c:ptCount val="4"/>
                <c:pt idx="0">
                  <c:v>6.5799999999999997E-2</c:v>
                </c:pt>
                <c:pt idx="1">
                  <c:v>0.1447</c:v>
                </c:pt>
                <c:pt idx="2">
                  <c:v>0.28949999999999998</c:v>
                </c:pt>
                <c:pt idx="3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D3-46FC-9A3F-4B546C7081E8}"/>
            </c:ext>
          </c:extLst>
        </c:ser>
        <c:ser>
          <c:idx val="1"/>
          <c:order val="1"/>
          <c:tx>
            <c:strRef>
              <c:f>Sheet1!$A$31</c:f>
              <c:strCache>
                <c:ptCount val="1"/>
                <c:pt idx="0">
                  <c:v>Orkney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Sheet1!$B$29:$E$29</c:f>
              <c:strCache>
                <c:ptCount val="4"/>
                <c:pt idx="0">
                  <c:v>No decrease</c:v>
                </c:pt>
                <c:pt idx="1">
                  <c:v>Slight decrease</c:v>
                </c:pt>
                <c:pt idx="2">
                  <c:v>Moderate decrease</c:v>
                </c:pt>
                <c:pt idx="3">
                  <c:v>Significant Decrease</c:v>
                </c:pt>
              </c:strCache>
            </c:strRef>
          </c:cat>
          <c:val>
            <c:numRef>
              <c:f>Sheet1!$B$31:$E$31</c:f>
              <c:numCache>
                <c:formatCode>0.00%</c:formatCode>
                <c:ptCount val="4"/>
                <c:pt idx="0">
                  <c:v>0.28570000000000001</c:v>
                </c:pt>
                <c:pt idx="1">
                  <c:v>0.5</c:v>
                </c:pt>
                <c:pt idx="2">
                  <c:v>0.1429</c:v>
                </c:pt>
                <c:pt idx="3">
                  <c:v>7.1400000000000005E-2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3D3-46FC-9A3F-4B546C7081E8}"/>
            </c:ext>
          </c:extLst>
        </c:ser>
        <c:ser>
          <c:idx val="2"/>
          <c:order val="2"/>
          <c:tx>
            <c:strRef>
              <c:f>Sheet1!$A$32</c:f>
              <c:strCache>
                <c:ptCount val="1"/>
                <c:pt idx="0">
                  <c:v>West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Sheet1!$B$29:$E$29</c:f>
              <c:strCache>
                <c:ptCount val="4"/>
                <c:pt idx="0">
                  <c:v>No decrease</c:v>
                </c:pt>
                <c:pt idx="1">
                  <c:v>Slight decrease</c:v>
                </c:pt>
                <c:pt idx="2">
                  <c:v>Moderate decrease</c:v>
                </c:pt>
                <c:pt idx="3">
                  <c:v>Significant Decrease</c:v>
                </c:pt>
              </c:strCache>
            </c:strRef>
          </c:cat>
          <c:val>
            <c:numRef>
              <c:f>Sheet1!$B$32:$E$32</c:f>
              <c:numCache>
                <c:formatCode>0.00%</c:formatCode>
                <c:ptCount val="4"/>
                <c:pt idx="0">
                  <c:v>0.15379999999999999</c:v>
                </c:pt>
                <c:pt idx="1">
                  <c:v>0.1026</c:v>
                </c:pt>
                <c:pt idx="2">
                  <c:v>0.1026</c:v>
                </c:pt>
                <c:pt idx="3">
                  <c:v>0.64100000000000001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3D3-46FC-9A3F-4B546C7081E8}"/>
            </c:ext>
          </c:extLst>
        </c:ser>
        <c:ser>
          <c:idx val="3"/>
          <c:order val="3"/>
          <c:tx>
            <c:strRef>
              <c:f>Sheet1!$A$33</c:f>
              <c:strCache>
                <c:ptCount val="1"/>
                <c:pt idx="0">
                  <c:v>Western Isles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Sheet1!$B$29:$E$29</c:f>
              <c:strCache>
                <c:ptCount val="4"/>
                <c:pt idx="0">
                  <c:v>No decrease</c:v>
                </c:pt>
                <c:pt idx="1">
                  <c:v>Slight decrease</c:v>
                </c:pt>
                <c:pt idx="2">
                  <c:v>Moderate decrease</c:v>
                </c:pt>
                <c:pt idx="3">
                  <c:v>Significant Decrease</c:v>
                </c:pt>
              </c:strCache>
            </c:strRef>
          </c:cat>
          <c:val>
            <c:numRef>
              <c:f>Sheet1!$B$33:$E$33</c:f>
              <c:numCache>
                <c:formatCode>0.00%</c:formatCode>
                <c:ptCount val="4"/>
                <c:pt idx="0">
                  <c:v>0.17649999999999999</c:v>
                </c:pt>
                <c:pt idx="1">
                  <c:v>0.23530000000000001</c:v>
                </c:pt>
                <c:pt idx="2">
                  <c:v>0.23530000000000001</c:v>
                </c:pt>
                <c:pt idx="3">
                  <c:v>0.35289999999999999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3D3-46FC-9A3F-4B546C7081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9337199"/>
        <c:axId val="129338639"/>
        <c:axId val="0"/>
      </c:bar3DChart>
      <c:catAx>
        <c:axId val="1293371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338639"/>
        <c:crosses val="autoZero"/>
        <c:auto val="1"/>
        <c:lblAlgn val="ctr"/>
        <c:lblOffset val="100"/>
        <c:noMultiLvlLbl val="0"/>
      </c:catAx>
      <c:valAx>
        <c:axId val="1293386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3371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Sheet1!$B$43</c:f>
              <c:strCache>
                <c:ptCount val="1"/>
                <c:pt idx="0">
                  <c:v>Effort not changed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Sheet1!$A$44:$A$47</c:f>
              <c:strCache>
                <c:ptCount val="4"/>
                <c:pt idx="0">
                  <c:v>East</c:v>
                </c:pt>
                <c:pt idx="1">
                  <c:v>Orkney</c:v>
                </c:pt>
                <c:pt idx="2">
                  <c:v>West</c:v>
                </c:pt>
                <c:pt idx="3">
                  <c:v>Western Isles</c:v>
                </c:pt>
              </c:strCache>
            </c:strRef>
          </c:cat>
          <c:val>
            <c:numRef>
              <c:f>Sheet1!$B$44:$B$47</c:f>
              <c:numCache>
                <c:formatCode>0.00%</c:formatCode>
                <c:ptCount val="4"/>
                <c:pt idx="0">
                  <c:v>0.57889999999999997</c:v>
                </c:pt>
                <c:pt idx="1">
                  <c:v>0.86670000000000003</c:v>
                </c:pt>
                <c:pt idx="2">
                  <c:v>0.55259999999999998</c:v>
                </c:pt>
                <c:pt idx="3">
                  <c:v>0.73680000000000001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62-4D91-ACCA-1B3DC57B3D60}"/>
            </c:ext>
          </c:extLst>
        </c:ser>
        <c:ser>
          <c:idx val="1"/>
          <c:order val="1"/>
          <c:tx>
            <c:strRef>
              <c:f>Sheet1!$C$43</c:f>
              <c:strCache>
                <c:ptCount val="1"/>
                <c:pt idx="0">
                  <c:v>Effort has Increased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Sheet1!$A$44:$A$47</c:f>
              <c:strCache>
                <c:ptCount val="4"/>
                <c:pt idx="0">
                  <c:v>East</c:v>
                </c:pt>
                <c:pt idx="1">
                  <c:v>Orkney</c:v>
                </c:pt>
                <c:pt idx="2">
                  <c:v>West</c:v>
                </c:pt>
                <c:pt idx="3">
                  <c:v>Western Isles</c:v>
                </c:pt>
              </c:strCache>
            </c:strRef>
          </c:cat>
          <c:val>
            <c:numRef>
              <c:f>Sheet1!$C$44:$C$47</c:f>
              <c:numCache>
                <c:formatCode>0.00%</c:formatCode>
                <c:ptCount val="4"/>
                <c:pt idx="0">
                  <c:v>0.40789999999999998</c:v>
                </c:pt>
                <c:pt idx="1">
                  <c:v>6.6699999999999995E-2</c:v>
                </c:pt>
                <c:pt idx="2">
                  <c:v>0.42109999999999997</c:v>
                </c:pt>
                <c:pt idx="3">
                  <c:v>0.26319999999999999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62-4D91-ACCA-1B3DC57B3D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03097807"/>
        <c:axId val="403099247"/>
        <c:axId val="0"/>
      </c:bar3DChart>
      <c:catAx>
        <c:axId val="4030978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3099247"/>
        <c:crosses val="autoZero"/>
        <c:auto val="1"/>
        <c:lblAlgn val="ctr"/>
        <c:lblOffset val="100"/>
        <c:noMultiLvlLbl val="0"/>
      </c:catAx>
      <c:valAx>
        <c:axId val="4030992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30978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multiLvlStrRef>
              <c:f>Sheet!$A$445:$B$454</c:f>
              <c:multiLvlStrCache>
                <c:ptCount val="10"/>
                <c:lvl>
                  <c:pt idx="0">
                    <c:v>62.41%</c:v>
                  </c:pt>
                  <c:pt idx="1">
                    <c:v>4.51%</c:v>
                  </c:pt>
                  <c:pt idx="2">
                    <c:v>6.02%</c:v>
                  </c:pt>
                  <c:pt idx="3">
                    <c:v>7.52%</c:v>
                  </c:pt>
                  <c:pt idx="4">
                    <c:v>76.69%</c:v>
                  </c:pt>
                  <c:pt idx="5">
                    <c:v>8.27%</c:v>
                  </c:pt>
                  <c:pt idx="6">
                    <c:v>5.26%</c:v>
                  </c:pt>
                  <c:pt idx="7">
                    <c:v>17.29%</c:v>
                  </c:pt>
                  <c:pt idx="8">
                    <c:v>13.53%</c:v>
                  </c:pt>
                  <c:pt idx="9">
                    <c:v>9.77%</c:v>
                  </c:pt>
                </c:lvl>
                <c:lvl>
                  <c:pt idx="0">
                    <c:v>Banning of super crabbers from all inshore waters (out to 12nm)</c:v>
                  </c:pt>
                  <c:pt idx="1">
                    <c:v>Closed seasons for all inshore fisheries</c:v>
                  </c:pt>
                  <c:pt idx="2">
                    <c:v>Closed seasons for specific areas</c:v>
                  </c:pt>
                  <c:pt idx="3">
                    <c:v>Closed seasons for specific species</c:v>
                  </c:pt>
                  <c:pt idx="4">
                    <c:v>Creel numbers</c:v>
                  </c:pt>
                  <c:pt idx="5">
                    <c:v>Days at sea</c:v>
                  </c:pt>
                  <c:pt idx="6">
                    <c:v>Regulation on gear construction</c:v>
                  </c:pt>
                  <c:pt idx="7">
                    <c:v>Soak time</c:v>
                  </c:pt>
                  <c:pt idx="8">
                    <c:v>String length</c:v>
                  </c:pt>
                  <c:pt idx="9">
                    <c:v>None</c:v>
                  </c:pt>
                </c:lvl>
              </c:multiLvlStrCache>
            </c:multiLvlStrRef>
          </c:cat>
          <c:val>
            <c:numRef>
              <c:f>Sheet!$C$445:$C$454</c:f>
              <c:numCache>
                <c:formatCode>General</c:formatCode>
                <c:ptCount val="10"/>
                <c:pt idx="0">
                  <c:v>83</c:v>
                </c:pt>
                <c:pt idx="1">
                  <c:v>6</c:v>
                </c:pt>
                <c:pt idx="2">
                  <c:v>8</c:v>
                </c:pt>
                <c:pt idx="3">
                  <c:v>10</c:v>
                </c:pt>
                <c:pt idx="4">
                  <c:v>102</c:v>
                </c:pt>
                <c:pt idx="5">
                  <c:v>11</c:v>
                </c:pt>
                <c:pt idx="6">
                  <c:v>7</c:v>
                </c:pt>
                <c:pt idx="7">
                  <c:v>23</c:v>
                </c:pt>
                <c:pt idx="8">
                  <c:v>18</c:v>
                </c:pt>
                <c:pt idx="9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B1-4B1C-8DDA-9C4CFD4131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14630319"/>
        <c:axId val="714629839"/>
        <c:axId val="0"/>
      </c:bar3DChart>
      <c:catAx>
        <c:axId val="7146303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4629839"/>
        <c:crosses val="autoZero"/>
        <c:auto val="1"/>
        <c:lblAlgn val="ctr"/>
        <c:lblOffset val="100"/>
        <c:noMultiLvlLbl val="0"/>
      </c:catAx>
      <c:valAx>
        <c:axId val="7146298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46303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Sheet1!$A$57</c:f>
              <c:strCache>
                <c:ptCount val="1"/>
                <c:pt idx="0">
                  <c:v>Banning of super crabbers from all inshore waters (out to 12nm)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Sheet1!$B$56:$E$56</c:f>
              <c:strCache>
                <c:ptCount val="4"/>
                <c:pt idx="0">
                  <c:v>East</c:v>
                </c:pt>
                <c:pt idx="1">
                  <c:v>Orkney</c:v>
                </c:pt>
                <c:pt idx="2">
                  <c:v>West</c:v>
                </c:pt>
                <c:pt idx="3">
                  <c:v>Western Isles</c:v>
                </c:pt>
              </c:strCache>
            </c:strRef>
          </c:cat>
          <c:val>
            <c:numRef>
              <c:f>Sheet1!$B$57:$E$57</c:f>
              <c:numCache>
                <c:formatCode>0.00%</c:formatCode>
                <c:ptCount val="4"/>
                <c:pt idx="0">
                  <c:v>0.53029999999999999</c:v>
                </c:pt>
                <c:pt idx="1">
                  <c:v>0.46150000000000002</c:v>
                </c:pt>
                <c:pt idx="2">
                  <c:v>0.77139999999999997</c:v>
                </c:pt>
                <c:pt idx="3">
                  <c:v>0.78569999999999995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ED-4AE3-9167-537772E7D5E1}"/>
            </c:ext>
          </c:extLst>
        </c:ser>
        <c:ser>
          <c:idx val="1"/>
          <c:order val="1"/>
          <c:tx>
            <c:strRef>
              <c:f>Sheet1!$A$58</c:f>
              <c:strCache>
                <c:ptCount val="1"/>
                <c:pt idx="0">
                  <c:v>Creel numbers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Sheet1!$B$56:$E$56</c:f>
              <c:strCache>
                <c:ptCount val="4"/>
                <c:pt idx="0">
                  <c:v>East</c:v>
                </c:pt>
                <c:pt idx="1">
                  <c:v>Orkney</c:v>
                </c:pt>
                <c:pt idx="2">
                  <c:v>West</c:v>
                </c:pt>
                <c:pt idx="3">
                  <c:v>Western Isles</c:v>
                </c:pt>
              </c:strCache>
            </c:strRef>
          </c:cat>
          <c:val>
            <c:numRef>
              <c:f>Sheet1!$B$58:$E$58</c:f>
              <c:numCache>
                <c:formatCode>0.00%</c:formatCode>
                <c:ptCount val="4"/>
                <c:pt idx="0">
                  <c:v>0.74239999999999995</c:v>
                </c:pt>
                <c:pt idx="1">
                  <c:v>0.46150000000000002</c:v>
                </c:pt>
                <c:pt idx="2">
                  <c:v>0.85709999999999997</c:v>
                </c:pt>
                <c:pt idx="3">
                  <c:v>0.92859999999999998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ED-4AE3-9167-537772E7D5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84078271"/>
        <c:axId val="784077311"/>
        <c:axId val="0"/>
      </c:bar3DChart>
      <c:catAx>
        <c:axId val="7840782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4077311"/>
        <c:crosses val="autoZero"/>
        <c:auto val="1"/>
        <c:lblAlgn val="ctr"/>
        <c:lblOffset val="100"/>
        <c:noMultiLvlLbl val="0"/>
      </c:catAx>
      <c:valAx>
        <c:axId val="7840773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40782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multiLvlStrRef>
              <c:f>Sheet!$A$473:$B$477</c:f>
              <c:multiLvlStrCache>
                <c:ptCount val="5"/>
                <c:lvl>
                  <c:pt idx="0">
                    <c:v>4.0%</c:v>
                  </c:pt>
                  <c:pt idx="1">
                    <c:v>50.4%</c:v>
                  </c:pt>
                  <c:pt idx="2">
                    <c:v>39.2%</c:v>
                  </c:pt>
                  <c:pt idx="3">
                    <c:v>12.0%</c:v>
                  </c:pt>
                  <c:pt idx="4">
                    <c:v>19.2%</c:v>
                  </c:pt>
                </c:lvl>
                <c:lvl>
                  <c:pt idx="0">
                    <c:v>Habitat restoration projects</c:v>
                  </c:pt>
                  <c:pt idx="1">
                    <c:v>Increased monitoring and enforcement</c:v>
                  </c:pt>
                  <c:pt idx="2">
                    <c:v>Regionalised management approach</c:v>
                  </c:pt>
                  <c:pt idx="3">
                    <c:v>Spatial management measures.</c:v>
                  </c:pt>
                  <c:pt idx="4">
                    <c:v>None</c:v>
                  </c:pt>
                </c:lvl>
              </c:multiLvlStrCache>
            </c:multiLvlStrRef>
          </c:cat>
          <c:val>
            <c:numRef>
              <c:f>Sheet!$C$473:$C$477</c:f>
              <c:numCache>
                <c:formatCode>General</c:formatCode>
                <c:ptCount val="5"/>
                <c:pt idx="0">
                  <c:v>5</c:v>
                </c:pt>
                <c:pt idx="1">
                  <c:v>63</c:v>
                </c:pt>
                <c:pt idx="2">
                  <c:v>49</c:v>
                </c:pt>
                <c:pt idx="3">
                  <c:v>15</c:v>
                </c:pt>
                <c:pt idx="4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C8-4C6B-8FEE-3371492AC0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79983519"/>
        <c:axId val="579990719"/>
        <c:axId val="0"/>
      </c:bar3DChart>
      <c:catAx>
        <c:axId val="5799835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9990719"/>
        <c:crosses val="autoZero"/>
        <c:auto val="1"/>
        <c:lblAlgn val="ctr"/>
        <c:lblOffset val="100"/>
        <c:noMultiLvlLbl val="0"/>
      </c:catAx>
      <c:valAx>
        <c:axId val="5799907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99835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Sheet1!$A$69</c:f>
              <c:strCache>
                <c:ptCount val="1"/>
                <c:pt idx="0">
                  <c:v>Increased monitoring and enforcement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Sheet1!$B$68:$E$68</c:f>
              <c:strCache>
                <c:ptCount val="4"/>
                <c:pt idx="0">
                  <c:v>East</c:v>
                </c:pt>
                <c:pt idx="1">
                  <c:v>Orkney</c:v>
                </c:pt>
                <c:pt idx="2">
                  <c:v>West</c:v>
                </c:pt>
                <c:pt idx="3">
                  <c:v>Western Isles</c:v>
                </c:pt>
              </c:strCache>
            </c:strRef>
          </c:cat>
          <c:val>
            <c:numRef>
              <c:f>Sheet1!$B$69:$E$69</c:f>
              <c:numCache>
                <c:formatCode>0.00%</c:formatCode>
                <c:ptCount val="4"/>
                <c:pt idx="0">
                  <c:v>0.55740000000000001</c:v>
                </c:pt>
                <c:pt idx="1">
                  <c:v>0.33329999999999999</c:v>
                </c:pt>
                <c:pt idx="2">
                  <c:v>0.4194</c:v>
                </c:pt>
                <c:pt idx="3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F6-4AE7-BC9D-2453F0E5899B}"/>
            </c:ext>
          </c:extLst>
        </c:ser>
        <c:ser>
          <c:idx val="1"/>
          <c:order val="1"/>
          <c:tx>
            <c:strRef>
              <c:f>Sheet1!$A$70</c:f>
              <c:strCache>
                <c:ptCount val="1"/>
                <c:pt idx="0">
                  <c:v>Regionalised management approach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Sheet1!$B$68:$E$68</c:f>
              <c:strCache>
                <c:ptCount val="4"/>
                <c:pt idx="0">
                  <c:v>East</c:v>
                </c:pt>
                <c:pt idx="1">
                  <c:v>Orkney</c:v>
                </c:pt>
                <c:pt idx="2">
                  <c:v>West</c:v>
                </c:pt>
                <c:pt idx="3">
                  <c:v>Western Isles</c:v>
                </c:pt>
              </c:strCache>
            </c:strRef>
          </c:cat>
          <c:val>
            <c:numRef>
              <c:f>Sheet1!$B$70:$E$70</c:f>
              <c:numCache>
                <c:formatCode>0.00%</c:formatCode>
                <c:ptCount val="4"/>
                <c:pt idx="0">
                  <c:v>0.21310000000000001</c:v>
                </c:pt>
                <c:pt idx="1">
                  <c:v>0.6</c:v>
                </c:pt>
                <c:pt idx="2">
                  <c:v>0.5484</c:v>
                </c:pt>
                <c:pt idx="3">
                  <c:v>0.64290000000000003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F6-4AE7-BC9D-2453F0E589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03095887"/>
        <c:axId val="403096847"/>
        <c:axId val="0"/>
      </c:bar3DChart>
      <c:catAx>
        <c:axId val="4030958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3096847"/>
        <c:crosses val="autoZero"/>
        <c:auto val="1"/>
        <c:lblAlgn val="ctr"/>
        <c:lblOffset val="100"/>
        <c:noMultiLvlLbl val="0"/>
      </c:catAx>
      <c:valAx>
        <c:axId val="4030968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30958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3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4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8165E9-68D9-4AF2-B803-04865D8CA11D}" type="datetimeFigureOut">
              <a:rPr lang="en-GB" smtClean="0"/>
              <a:t>28/04/2025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83CCF-231C-40E0-80F2-31ABE30F419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9382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Run by the RIFG chairs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Not about </a:t>
            </a:r>
            <a:r>
              <a:rPr lang="en-GB" sz="1400" kern="100" dirty="0">
                <a:ea typeface="Aptos" panose="020B0004020202020204" pitchFamily="34" charset="0"/>
                <a:cs typeface="Times New Roman" panose="02020603050405020304" pitchFamily="18" charset="0"/>
              </a:rPr>
              <a:t>the outcome or success the interim measures have had on crab and lobster stock levels as this will be seen in years to come</a:t>
            </a:r>
            <a:endParaRPr lang="en-GB" sz="14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A83CCF-231C-40E0-80F2-31ABE30F4196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92083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1D2E71-FE00-1837-6714-D28CB27732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9E472DF-3247-9788-7905-15803C974A6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653489E-8279-0D87-186B-4D390479340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Input - Orange</a:t>
            </a:r>
          </a:p>
          <a:p>
            <a:r>
              <a:rPr lang="en-GB" dirty="0"/>
              <a:t>Output - Grey</a:t>
            </a:r>
          </a:p>
          <a:p>
            <a:r>
              <a:rPr lang="en-GB" dirty="0"/>
              <a:t>Technical - Blue</a:t>
            </a:r>
          </a:p>
          <a:p>
            <a:endParaRPr lang="en-GB" dirty="0"/>
          </a:p>
          <a:p>
            <a:r>
              <a:rPr lang="en-GB" dirty="0"/>
              <a:t>Must be remembered that there are some fishermen who are avidly against any measures being introduced and there are fishermen who have  stated the current measures have ruined their livelihood.</a:t>
            </a:r>
          </a:p>
          <a:p>
            <a:endParaRPr lang="en-GB" dirty="0"/>
          </a:p>
          <a:p>
            <a:r>
              <a:rPr lang="en-GB" dirty="0"/>
              <a:t>Clear, open communication will be central to moving this agenda forward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8E27B1-3248-5247-E1D8-5B35536C504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A83CCF-231C-40E0-80F2-31ABE30F4196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9996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5F1E47-111C-ED42-B0AB-638EB35DD4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79103E3-0C2B-A464-320C-0DF2F6BD5EC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1E940C1-33B6-F36B-5D61-42EB3DEEE4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400" dirty="0"/>
              <a:t>Q: Did you agree with the introduction of the interim measures?</a:t>
            </a:r>
          </a:p>
          <a:p>
            <a:endParaRPr lang="en-GB" sz="1400" dirty="0"/>
          </a:p>
          <a:p>
            <a:r>
              <a:rPr lang="en-GB" sz="1400" dirty="0"/>
              <a:t>A different picture emerging</a:t>
            </a:r>
          </a:p>
          <a:p>
            <a:endParaRPr lang="en-GB" sz="1400" dirty="0"/>
          </a:p>
          <a:p>
            <a:r>
              <a:rPr lang="en-GB" sz="1400" dirty="0"/>
              <a:t>Orkney far more in agreement 84.24% agreeing</a:t>
            </a:r>
          </a:p>
          <a:p>
            <a:endParaRPr lang="en-GB" sz="1400" dirty="0"/>
          </a:p>
          <a:p>
            <a:r>
              <a:rPr lang="en-GB" sz="1400" dirty="0"/>
              <a:t>Other regions more even split 57 - 62% agreeing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Next slides look at a reduction in landings within the </a:t>
            </a:r>
            <a:r>
              <a:rPr lang="en-GB" sz="1400" b="1" dirty="0"/>
              <a:t>Lobster only </a:t>
            </a:r>
            <a:r>
              <a:rPr lang="en-GB" sz="1400" dirty="0"/>
              <a:t>fisheries and the </a:t>
            </a:r>
            <a:r>
              <a:rPr lang="en-GB" sz="1400" b="1" dirty="0"/>
              <a:t>Mixed Crab and lobster </a:t>
            </a:r>
            <a:r>
              <a:rPr lang="en-GB" sz="1400" dirty="0"/>
              <a:t>fisheries.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6CF16A-3C4C-30F6-0533-D0125412CCF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A83CCF-231C-40E0-80F2-31ABE30F4196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48621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EC7524-F9F8-6C72-72CC-80C097DB27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CA30C0B-5079-E79B-A859-49C313E1EF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6A254AC-82F3-E9F3-C601-D70E61AF4A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Q: Tell us about any change to your catch level as a result of discarding </a:t>
            </a:r>
            <a:r>
              <a:rPr lang="en-GB" b="1" dirty="0"/>
              <a:t>berried lobsters</a:t>
            </a:r>
            <a:r>
              <a:rPr lang="en-GB" dirty="0"/>
              <a:t>, since the introduction of the interim measures</a:t>
            </a:r>
          </a:p>
          <a:p>
            <a:endParaRPr lang="en-GB" dirty="0"/>
          </a:p>
          <a:p>
            <a:r>
              <a:rPr lang="en-GB" dirty="0"/>
              <a:t>60%  of </a:t>
            </a:r>
            <a:r>
              <a:rPr lang="en-GB" b="1" dirty="0"/>
              <a:t>Orkney</a:t>
            </a:r>
            <a:r>
              <a:rPr lang="en-GB" dirty="0"/>
              <a:t> declaring no decrease (measures already being undertaken) and the rest a slight decrease</a:t>
            </a:r>
          </a:p>
          <a:p>
            <a:endParaRPr lang="en-GB" dirty="0"/>
          </a:p>
          <a:p>
            <a:r>
              <a:rPr lang="en-GB" dirty="0"/>
              <a:t>However, the 87.5% of </a:t>
            </a:r>
            <a:r>
              <a:rPr lang="en-GB" b="1" dirty="0"/>
              <a:t>West Coast </a:t>
            </a:r>
            <a:r>
              <a:rPr lang="en-GB" dirty="0"/>
              <a:t>reported a significant decrease in the catch, followed by the Western Isles on 60%</a:t>
            </a:r>
          </a:p>
          <a:p>
            <a:endParaRPr lang="en-GB" dirty="0"/>
          </a:p>
          <a:p>
            <a:r>
              <a:rPr lang="en-GB" dirty="0"/>
              <a:t>Orkney figures distort the national picture.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02E97D-C093-6092-CAE0-FF5C3B24C7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A83CCF-231C-40E0-80F2-31ABE30F4196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31758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2219B3-7B6E-902C-FA21-C8C9B82C64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050B3DB-C47E-511E-C18D-D6FBE59D1F1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3213DBC-1946-8F4D-92D9-596ABFABCE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This now shows even Orkney fishermen reporting moderate and significant decreases albeit low levels.</a:t>
            </a:r>
          </a:p>
          <a:p>
            <a:endParaRPr lang="en-GB" dirty="0"/>
          </a:p>
          <a:p>
            <a:r>
              <a:rPr lang="en-GB" dirty="0"/>
              <a:t>Again, the west coast has been hardest hit (64.1%) followed by East coast 50%.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3EF26E-AD39-9FE2-E866-BA0BEA4F42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A83CCF-231C-40E0-80F2-31ABE30F4196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29791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9F6D9A-B478-128B-A5DC-914E10B6C7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9EFE530-7C05-B9ED-344E-2694C520258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263C8E6-C664-8EBF-4FDF-03948BC49E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Orkney saw very little change (One fisherman)</a:t>
            </a:r>
          </a:p>
          <a:p>
            <a:endParaRPr lang="en-GB" dirty="0"/>
          </a:p>
          <a:p>
            <a:r>
              <a:rPr lang="en-GB" dirty="0"/>
              <a:t>West and east coasts saw significant increases in effort 42.11% and 40.79% respectively</a:t>
            </a:r>
          </a:p>
          <a:p>
            <a:endParaRPr lang="en-GB" dirty="0"/>
          </a:p>
          <a:p>
            <a:r>
              <a:rPr lang="en-GB" dirty="0"/>
              <a:t>Must remember theses are percentages of the numbers of respondents in their respective regions. In fact, more East coast fishermen reported significant increases in effort  (31)</a:t>
            </a:r>
          </a:p>
          <a:p>
            <a:endParaRPr lang="en-GB" dirty="0"/>
          </a:p>
          <a:p>
            <a:r>
              <a:rPr lang="en-GB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1965C0-A83E-6BAE-1B88-26D97CD834D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A83CCF-231C-40E0-80F2-31ABE30F4196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91520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829312-86C4-23DF-505E-693E83F47B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BCFF59F-F0F1-67EC-3A90-3B3A04353EE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15515A3-6037-37F6-730A-4334074909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Q: What Input controls would you like introduced (select any that apply)</a:t>
            </a:r>
          </a:p>
          <a:p>
            <a:endParaRPr lang="en-GB" dirty="0"/>
          </a:p>
          <a:p>
            <a:r>
              <a:rPr lang="en-GB" dirty="0"/>
              <a:t>Optional Questions</a:t>
            </a:r>
            <a:endParaRPr lang="en-GB" dirty="0">
              <a:effectLst/>
            </a:endParaRPr>
          </a:p>
          <a:p>
            <a:endParaRPr lang="en-GB" dirty="0"/>
          </a:p>
          <a:p>
            <a:r>
              <a:rPr lang="en-GB" dirty="0"/>
              <a:t>Options</a:t>
            </a:r>
            <a:r>
              <a:rPr lang="en-GB" dirty="0">
                <a:effectLst/>
              </a:rPr>
              <a:t> were not an exhaustive list and only represented suggestions made by various inshore fishermen around Scotland. </a:t>
            </a:r>
          </a:p>
          <a:p>
            <a:endParaRPr lang="en-GB" dirty="0">
              <a:effectLst/>
            </a:endParaRPr>
          </a:p>
          <a:p>
            <a:r>
              <a:rPr lang="en-GB" dirty="0">
                <a:effectLst/>
              </a:rPr>
              <a:t>Listed alphabetically to avoid any perceived preferences.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Clear preferred options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Banning of super crabbers from all inshore waters (out to 12nm)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Restriction on creel numbers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There was a note stating</a:t>
            </a:r>
          </a:p>
          <a:p>
            <a:r>
              <a:rPr lang="en-GB" b="1" i="1" dirty="0">
                <a:effectLst/>
              </a:rPr>
              <a:t>It is in no way suggested or inferred that any of these measures are being considered by the Scottish Government. </a:t>
            </a:r>
            <a:endParaRPr lang="en-GB" b="1" i="1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0F890F-BDE5-24E4-AFB3-A88D38BABA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A83CCF-231C-40E0-80F2-31ABE30F4196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769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499CFF-9BCF-7A56-438C-0ECCF7CC19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93A3BE3-AAC5-62F0-351E-5B4FAB6C7BD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8185AD4-6D3B-E70A-8E8B-77BBF7AC96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Orkney was less decided 50% of respondents favouring a ban on supper crabbers and restricting creel (under 10% of Orkney Fishermen)</a:t>
            </a:r>
          </a:p>
          <a:p>
            <a:endParaRPr lang="en-GB" dirty="0"/>
          </a:p>
          <a:p>
            <a:r>
              <a:rPr lang="en-GB" dirty="0"/>
              <a:t>Western Isles 92.86% in favour of restriction of creel numbers followed by the West Coast at 85.71%</a:t>
            </a:r>
          </a:p>
          <a:p>
            <a:endParaRPr lang="en-GB" dirty="0"/>
          </a:p>
          <a:p>
            <a:r>
              <a:rPr lang="en-GB" dirty="0"/>
              <a:t>This was followed closely with the Banning of super crabbers from all inshore waters (out to 12nm)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46FFE5-FE4D-094A-9A51-F94D43D61E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A83CCF-231C-40E0-80F2-31ABE30F4196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23809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143FCD-432C-81B6-BA53-C0D99C972D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6B6C94F-4D3E-2137-06F1-614E8483C5B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9DD3016-7CB8-E3A3-B8B4-19A2A9E80C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Technical Controls</a:t>
            </a:r>
          </a:p>
          <a:p>
            <a:endParaRPr lang="en-GB" dirty="0"/>
          </a:p>
          <a:p>
            <a:r>
              <a:rPr lang="en-GB" dirty="0"/>
              <a:t>Again we see 2 themes emerging</a:t>
            </a:r>
          </a:p>
          <a:p>
            <a:endParaRPr lang="en-GB" dirty="0"/>
          </a:p>
          <a:p>
            <a:r>
              <a:rPr lang="en-GB" dirty="0"/>
              <a:t>Increased monitoring and enforcement (50.4%) &amp; Regional Management approach (39.2%)</a:t>
            </a:r>
          </a:p>
          <a:p>
            <a:endParaRPr lang="en-GB" dirty="0"/>
          </a:p>
          <a:p>
            <a:r>
              <a:rPr lang="en-GB" dirty="0"/>
              <a:t>The next slide will look at how this is represented by region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4EA8B9-20A5-DAD6-FAC2-BA191718EE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A83CCF-231C-40E0-80F2-31ABE30F4196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3563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FE1E55-0018-E45A-835F-B34FD0A5E5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C5044B3-2E8A-AD33-E33A-C972EAD33AD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98EB036-69DE-8060-9DF6-777AADEA74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Regional management emerging strongly within the Western Isles (64.29%), Orkney (60%) and the West Coast (54.84%) but less enthusiasm on the East Coast (21.31%)</a:t>
            </a:r>
          </a:p>
          <a:p>
            <a:endParaRPr lang="en-GB" dirty="0"/>
          </a:p>
          <a:p>
            <a:r>
              <a:rPr lang="en-GB" dirty="0"/>
              <a:t>However, the East Coast is more in favour of increased monitoring and enforcement (55.74%) with Orkney the least in favour (33.33%)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FA4C41-551E-D743-4A19-D017E2E93A5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A83CCF-231C-40E0-80F2-31ABE30F4196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1808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5CED2-0A02-DD60-D59D-885E82C10F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3BA690-6D08-2740-45CE-BEE69F9C50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1DFC7E-D585-A204-7EE8-4ED7BD2D2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4A31-35B4-4BB0-83EF-03AAB57057A0}" type="datetimeFigureOut">
              <a:rPr lang="en-GB" smtClean="0"/>
              <a:t>28/04/2025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761703-D955-93C5-8276-934E36AAC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43950B-212D-FE46-6F00-DBF541D1C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AB802-BAE1-4807-A634-1AE4622B7B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4716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7129E-A1F1-171F-815C-CD6283307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375A4C-388A-F9B7-69A1-3C020CEC00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3C8F6B-140D-2539-2E1F-E35317C4E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4A31-35B4-4BB0-83EF-03AAB57057A0}" type="datetimeFigureOut">
              <a:rPr lang="en-GB" smtClean="0"/>
              <a:t>28/04/2025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59B2AA-592F-DEA1-5C0B-8B8FD5D6C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4D44E3-8D5F-F558-BBA7-640629118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AB802-BAE1-4807-A634-1AE4622B7B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8269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8670D0-2436-7A75-936D-C188E9D20C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C437AB-CAF4-9DBD-6F97-9E1468C7F9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6B5CC-D45E-4727-6102-B2F1B99F8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4A31-35B4-4BB0-83EF-03AAB57057A0}" type="datetimeFigureOut">
              <a:rPr lang="en-GB" smtClean="0"/>
              <a:t>28/04/2025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2EFB69-158B-6EB6-B7F5-97E321658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3A50A9-D457-626C-721B-9C06BD7AC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AB802-BAE1-4807-A634-1AE4622B7B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0048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A1BF1-46C8-04C6-F327-0624C0343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F113B6-C538-E2C3-BBEC-D89B69C02E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D83639-4A4C-E4B7-8B18-1C2BC3C3B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4A31-35B4-4BB0-83EF-03AAB57057A0}" type="datetimeFigureOut">
              <a:rPr lang="en-GB" smtClean="0"/>
              <a:t>28/04/2025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143254-DC3B-D2B4-8B06-23CA1D680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62B10-CB89-1FC6-F7E4-D9569E9B3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AB802-BAE1-4807-A634-1AE4622B7B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1085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3176E-B545-7653-21A8-7E686473D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8454FD-0025-B159-FEF5-6601A316AE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D6513F-43F9-3E3A-DE61-E9B901CE9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4A31-35B4-4BB0-83EF-03AAB57057A0}" type="datetimeFigureOut">
              <a:rPr lang="en-GB" smtClean="0"/>
              <a:t>28/04/2025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2A370F-E922-455C-2F06-62F80D94B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53249A-EFF4-757D-A47E-DDDA083CB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AB802-BAE1-4807-A634-1AE4622B7B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1038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EC3F2-5355-E93C-BC28-54827A17A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E8CFEE-1190-DC63-D5BE-ABF8DCFDF1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BDA25E-4711-67D9-CC25-B6F22668BD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CD9F8C-4CE0-2418-6DD1-FD24E912F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4A31-35B4-4BB0-83EF-03AAB57057A0}" type="datetimeFigureOut">
              <a:rPr lang="en-GB" smtClean="0"/>
              <a:t>28/04/2025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5EB520-5035-995C-3181-29BE8B58D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CBBF31-8AEB-34A7-1C0F-6410F4ACD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AB802-BAE1-4807-A634-1AE4622B7B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8126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63480-8FCC-C897-68A8-A50EA1335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31C888-E5B1-B3A5-323D-C10EFA461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A457D9-02B3-E315-E6D8-C1054E9AF0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B3A231-FAF2-2FE8-1883-43172C564B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7E9245-89F6-ED31-E836-7541E9A7B2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A6D2F7-73AC-B26A-FB7C-966E07EE0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4A31-35B4-4BB0-83EF-03AAB57057A0}" type="datetimeFigureOut">
              <a:rPr lang="en-GB" smtClean="0"/>
              <a:t>28/04/2025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586EFA-3615-2FCA-9F66-CCB3CEED3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6ED7D1-27CE-F179-52EB-A365AC831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AB802-BAE1-4807-A634-1AE4622B7B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1727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0BCA9-4914-5601-7CA1-03E0DC280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EDB728-DB19-1922-8919-69EE66EE4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4A31-35B4-4BB0-83EF-03AAB57057A0}" type="datetimeFigureOut">
              <a:rPr lang="en-GB" smtClean="0"/>
              <a:t>28/04/2025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CF454E-F087-AC57-8D56-377F9B818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4E8B47-3C7C-7889-4A80-D7ADC6FDF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AB802-BAE1-4807-A634-1AE4622B7B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8938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7F5EC1-953E-1E88-333E-82722D9C2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4A31-35B4-4BB0-83EF-03AAB57057A0}" type="datetimeFigureOut">
              <a:rPr lang="en-GB" smtClean="0"/>
              <a:t>28/04/2025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0FA8C8-52C6-A8A1-66A0-4588F789C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48923E-187D-559A-F858-8E9ADE81A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AB802-BAE1-4807-A634-1AE4622B7B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9509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F2F26-80D6-9497-296B-544568F96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1ABE9A-75C0-D525-0BEF-E48AA6E90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864044-8659-572E-ADBD-0DDCBF207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0944CC-F7ED-32E1-FCCC-6757B91FE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4A31-35B4-4BB0-83EF-03AAB57057A0}" type="datetimeFigureOut">
              <a:rPr lang="en-GB" smtClean="0"/>
              <a:t>28/04/2025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6495D7-EEFE-C1D3-0B17-5358BB85B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D7428F-1679-C4B5-8B38-79B2D75F7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AB802-BAE1-4807-A634-1AE4622B7B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2832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683CE-1362-8247-5837-33E1B3235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0409D5-6FF6-8E58-3757-B773B35EA2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4445CA-2A60-D747-1C56-568E153C17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F11FB0-4961-FA82-1E9F-C4877ADD6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4A31-35B4-4BB0-83EF-03AAB57057A0}" type="datetimeFigureOut">
              <a:rPr lang="en-GB" smtClean="0"/>
              <a:t>28/04/2025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51E89C-DD40-CA7E-7552-D49C7CE43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F23F51-E601-C78C-A4B5-4888CA2F2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AB802-BAE1-4807-A634-1AE4622B7B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1395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679327-0CEC-E908-359F-77B1092CE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E89BD5-CC59-F6B9-DC58-D084B692C4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87D78E-ECB6-87AA-8E8F-603353AD72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6864A31-35B4-4BB0-83EF-03AAB57057A0}" type="datetimeFigureOut">
              <a:rPr lang="en-GB" smtClean="0"/>
              <a:t>28/04/2025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01BE25-9A87-1832-910E-9660896D08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BA8A04-C563-C77E-1088-238E57B9B3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3AB802-BAE1-4807-A634-1AE4622B7B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9351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22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0C719-764D-33AC-3C17-179D7DC973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5018" y="1122363"/>
            <a:ext cx="10760364" cy="2387600"/>
          </a:xfrm>
        </p:spPr>
        <p:txBody>
          <a:bodyPr>
            <a:normAutofit/>
          </a:bodyPr>
          <a:lstStyle/>
          <a:p>
            <a:r>
              <a:rPr lang="en-GB" b="0" i="0" dirty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Black" panose="020F0502020204030204" pitchFamily="34" charset="0"/>
              </a:rPr>
              <a:t>Inshore Fisheries Interim Measures Evaluation Survey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3B4F6F-BCE5-46A9-81A9-92093FF57E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sz="3600" dirty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Regional Inshore Fisheries Group Network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4E84B25-8283-C6CE-62B7-B1B2BE4C8130}"/>
              </a:ext>
            </a:extLst>
          </p:cNvPr>
          <p:cNvSpPr txBox="1"/>
          <p:nvPr/>
        </p:nvSpPr>
        <p:spPr>
          <a:xfrm>
            <a:off x="184727" y="6022109"/>
            <a:ext cx="4184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Phil Bennett Orkney RIFG Chair</a:t>
            </a:r>
          </a:p>
        </p:txBody>
      </p:sp>
    </p:spTree>
    <p:extLst>
      <p:ext uri="{BB962C8B-B14F-4D97-AF65-F5344CB8AC3E}">
        <p14:creationId xmlns:p14="http://schemas.microsoft.com/office/powerpoint/2010/main" val="2270584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94B08CD-9C89-5FFE-E598-E681060AAF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0B94E-D2D9-FB23-F3AD-03A70C792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Emerging Themes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8EA105-6F25-A19C-0FE8-0C8AF9191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4740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dirty="0">
                <a:solidFill>
                  <a:schemeClr val="tx2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rPr>
              <a:t>There is a strong regional difference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>
                <a:solidFill>
                  <a:srgbClr val="FF6600"/>
                </a:solidFill>
                <a:latin typeface="Arial Black" panose="020B0A04020102020204" pitchFamily="34" charset="0"/>
              </a:rPr>
              <a:t>Ban on super crabbers within 12nm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>
                <a:solidFill>
                  <a:srgbClr val="FF6600"/>
                </a:solidFill>
                <a:latin typeface="Arial Black" panose="020B0A04020102020204" pitchFamily="34" charset="0"/>
              </a:rPr>
              <a:t>Restriction on creel numbers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rPr>
              <a:t>No real appetite for output controls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Increased monitoring and enforcement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Regional management approach</a:t>
            </a:r>
          </a:p>
        </p:txBody>
      </p:sp>
    </p:spTree>
    <p:extLst>
      <p:ext uri="{BB962C8B-B14F-4D97-AF65-F5344CB8AC3E}">
        <p14:creationId xmlns:p14="http://schemas.microsoft.com/office/powerpoint/2010/main" val="1278115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CDA8EC9-54A6-6A4C-0474-4707F2429C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1F5E6B-D578-9B2F-A3E1-F954CF79F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 fontScale="90000"/>
          </a:bodyPr>
          <a:lstStyle/>
          <a:p>
            <a:pPr algn="ctr"/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Agreement with interim measures </a:t>
            </a:r>
            <a:b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</a:br>
            <a:r>
              <a:rPr lang="en-GB" sz="2200" dirty="0">
                <a:solidFill>
                  <a:schemeClr val="tx2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(by region)</a:t>
            </a:r>
            <a:endParaRPr lang="en-GB" sz="22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9" name="Content Placeholder 5">
            <a:extLst>
              <a:ext uri="{FF2B5EF4-FFF2-40B4-BE49-F238E27FC236}">
                <a16:creationId xmlns:a16="http://schemas.microsoft.com/office/drawing/2014/main" id="{D34F59D9-BB10-92A3-FD9F-877E12E35E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5780271"/>
              </p:ext>
            </p:extLst>
          </p:nvPr>
        </p:nvGraphicFramePr>
        <p:xfrm>
          <a:off x="838200" y="1926266"/>
          <a:ext cx="10515600" cy="4357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13123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D7A474D-CBF6-D2E7-9BF7-0F94475A53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A66594-0571-16F1-C9F8-FFF831E9F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pPr algn="ctr"/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Lobster Landings </a:t>
            </a:r>
            <a:b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</a:br>
            <a:r>
              <a:rPr lang="en-GB" sz="2200" dirty="0">
                <a:solidFill>
                  <a:schemeClr val="tx2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(by region)</a:t>
            </a:r>
            <a:endParaRPr lang="en-GB" sz="22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10AA660-B80A-C962-695B-54074B1E5A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1706881"/>
              </p:ext>
            </p:extLst>
          </p:nvPr>
        </p:nvGraphicFramePr>
        <p:xfrm>
          <a:off x="838200" y="1926266"/>
          <a:ext cx="10515600" cy="4357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52598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4F3C6BF-83E1-2C44-9B23-B7B802E336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A26E15-7969-A28C-14EB-54D711FB9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pPr algn="ctr"/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Crab &amp; Lobster Landings</a:t>
            </a:r>
            <a:b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</a:br>
            <a:r>
              <a:rPr lang="en-GB" sz="2200" dirty="0">
                <a:solidFill>
                  <a:schemeClr val="tx2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(by region)</a:t>
            </a:r>
            <a:endParaRPr lang="en-GB" sz="22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C3F7376D-8DF3-AFAF-D121-2378951769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1639407"/>
              </p:ext>
            </p:extLst>
          </p:nvPr>
        </p:nvGraphicFramePr>
        <p:xfrm>
          <a:off x="838200" y="1926266"/>
          <a:ext cx="10515600" cy="4357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74907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723F620-EF87-F927-AE0E-0747B2438F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E49323-6CB3-7142-5254-CF6E53994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pPr algn="ctr"/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Change in effort</a:t>
            </a:r>
            <a:b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</a:br>
            <a:r>
              <a:rPr lang="en-GB" sz="2200" dirty="0">
                <a:solidFill>
                  <a:schemeClr val="tx2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(by region)</a:t>
            </a:r>
            <a:endParaRPr lang="en-GB" sz="22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12AB1096-8558-5D78-5D90-F12E0A153D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3958658"/>
              </p:ext>
            </p:extLst>
          </p:nvPr>
        </p:nvGraphicFramePr>
        <p:xfrm>
          <a:off x="838200" y="1926266"/>
          <a:ext cx="10515600" cy="4357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93973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C140FF4-75B6-BE1B-99BB-3F25378ED3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D1FAE-BE6D-765C-EA97-C6B1F250B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Future Input Controls?</a:t>
            </a:r>
            <a:endParaRPr lang="en-GB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EC3CD204-0B36-52C4-4724-98B15074A4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1756847"/>
              </p:ext>
            </p:extLst>
          </p:nvPr>
        </p:nvGraphicFramePr>
        <p:xfrm>
          <a:off x="838200" y="1690687"/>
          <a:ext cx="10515600" cy="4802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4599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5414C50-FCE1-71D4-999F-F2A048C66D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10F603-B9D7-5E33-FF1B-CBFC99E9B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pPr algn="ctr"/>
            <a:r>
              <a:rPr lang="en-GB" dirty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Future input controls?</a:t>
            </a:r>
            <a:br>
              <a:rPr lang="en-GB" dirty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</a:br>
            <a:r>
              <a:rPr lang="en-GB" sz="2200" dirty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(by region)</a:t>
            </a:r>
            <a:endParaRPr lang="en-GB" sz="2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214D9105-948E-F74C-FE9D-037D748BBF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0130789"/>
              </p:ext>
            </p:extLst>
          </p:nvPr>
        </p:nvGraphicFramePr>
        <p:xfrm>
          <a:off x="838200" y="1926266"/>
          <a:ext cx="10515600" cy="4357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68811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EE19AE5-E6E0-76F2-048F-A82E8B4732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E0BD7-AFDF-B242-EC19-3F09438B1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Technical Controls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07466C-90D3-783C-C568-100937E90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0371241-D5F0-1525-F6D7-9AA7A29C56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30139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6362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9BACBCB-3E4F-D5A9-6A89-E19BC35114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A52E00-5B60-4348-E611-3C3E26FF2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Future technical controls?</a:t>
            </a:r>
            <a:endParaRPr lang="en-GB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DD04E5C-D82A-4C11-672E-BE9B060D2E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1799997"/>
              </p:ext>
            </p:extLst>
          </p:nvPr>
        </p:nvGraphicFramePr>
        <p:xfrm>
          <a:off x="838200" y="1926266"/>
          <a:ext cx="10515600" cy="4357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28704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3766</TotalTime>
  <Words>656</Words>
  <Application>Microsoft Office PowerPoint</Application>
  <PresentationFormat>Widescreen</PresentationFormat>
  <Paragraphs>100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Aptos</vt:lpstr>
      <vt:lpstr>Aptos Black</vt:lpstr>
      <vt:lpstr>Aptos Display</vt:lpstr>
      <vt:lpstr>Arial</vt:lpstr>
      <vt:lpstr>Arial Black</vt:lpstr>
      <vt:lpstr>Calibri</vt:lpstr>
      <vt:lpstr>Office Theme</vt:lpstr>
      <vt:lpstr>Inshore Fisheries Interim Measures Evaluation Survey</vt:lpstr>
      <vt:lpstr>Agreement with interim measures  (by region)</vt:lpstr>
      <vt:lpstr>Lobster Landings  (by region)</vt:lpstr>
      <vt:lpstr>Crab &amp; Lobster Landings (by region)</vt:lpstr>
      <vt:lpstr>Change in effort (by region)</vt:lpstr>
      <vt:lpstr>Future Input Controls?</vt:lpstr>
      <vt:lpstr>Future input controls? (by region)</vt:lpstr>
      <vt:lpstr>Technical Controls</vt:lpstr>
      <vt:lpstr>Future technical controls?</vt:lpstr>
      <vt:lpstr>Emerging Themes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Philip Bennett</dc:creator>
  <cp:lastModifiedBy>Philip Bennett</cp:lastModifiedBy>
  <cp:revision>36</cp:revision>
  <cp:lastPrinted>2025-03-03T14:13:33Z</cp:lastPrinted>
  <dcterms:created xsi:type="dcterms:W3CDTF">2025-02-24T13:05:24Z</dcterms:created>
  <dcterms:modified xsi:type="dcterms:W3CDTF">2025-04-28T12:46:23Z</dcterms:modified>
</cp:coreProperties>
</file>